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5" r:id="rId2"/>
    <p:sldId id="326" r:id="rId3"/>
    <p:sldId id="308" r:id="rId4"/>
    <p:sldId id="259" r:id="rId5"/>
    <p:sldId id="319" r:id="rId6"/>
    <p:sldId id="320" r:id="rId7"/>
    <p:sldId id="327" r:id="rId8"/>
    <p:sldId id="331" r:id="rId9"/>
    <p:sldId id="323" r:id="rId10"/>
    <p:sldId id="333" r:id="rId11"/>
    <p:sldId id="334" r:id="rId12"/>
    <p:sldId id="335" r:id="rId13"/>
    <p:sldId id="336" r:id="rId14"/>
    <p:sldId id="322" r:id="rId15"/>
    <p:sldId id="32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0000CC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4DBF75-69E7-4C2F-8770-22AD98937A54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123CD1-D829-4654-98D7-B9460B491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40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138A-737D-481C-B674-2240D0E4232B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E626-12BA-4BB0-9BDC-893830806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D9E3-A48A-4453-9BB6-290274B2EED0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3A6A-5659-492F-B929-DDB54A08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2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0DA5F-DB97-450E-BD28-FA2163BDE11C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3407-A0C1-4214-85F5-2C959D633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1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4C75-1EE2-4DD3-9B2B-D079B7609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6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C045-1C7B-4840-8702-E9B908F176A8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2875-0DB3-49DA-8AF6-C0816BE8F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6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9735-72A5-4061-A825-1AAEDCD16EF9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D776-A696-443F-B7E8-F1F5B9AD8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3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D218-A6FA-4062-BB66-B6BBAEB4C9A7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1DD0-E6CE-4C61-BEB4-91227145C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5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7DF5-9483-49FF-B626-EC91372F4769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1B9-5186-44CF-9562-4558CE86E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B908-EFB5-458D-8AB1-558B751E9B00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188D2-0EB1-44F1-ABED-26181E657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1339-8452-4395-993E-80E8514F558E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582C-2B4E-4234-A5D4-E67C4E9DA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CD52-AF38-4E3D-84E1-15CFD36C9A7C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B595-F29F-41BC-A86D-24BD7F67D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F8A1-F6CA-4A19-A768-0C0F82163B12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5A09-44E3-4745-B74A-38B0A7DF8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F9D886-3922-400C-8B56-3FDBA48F9572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3BF0E4-D3CA-4D84-9711-F6615982A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gi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30"/>
            <a:ext cx="8229600" cy="715962"/>
          </a:xfrm>
        </p:spPr>
        <p:txBody>
          <a:bodyPr/>
          <a:lstStyle/>
          <a:p>
            <a:r>
              <a:rPr lang="en-US" sz="3600" b="1" i="1" smtClean="0">
                <a:solidFill>
                  <a:srgbClr val="0000FF"/>
                </a:solidFill>
              </a:rPr>
              <a:t>NỘI DUNG GHI BÀI</a:t>
            </a:r>
            <a:endParaRPr lang="vi-VN" sz="3600" b="1" i="1">
              <a:solidFill>
                <a:srgbClr val="0000FF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1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 sz="96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6403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138" y="2854325"/>
            <a:ext cx="4095750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>
              <a:lnSpc>
                <a:spcPct val="200000"/>
              </a:lnSpc>
            </a:pPr>
            <a:r>
              <a:rPr lang="en-US" altLang="en-US" sz="3600">
                <a:solidFill>
                  <a:srgbClr val="0000E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A.</a:t>
            </a:r>
            <a:r>
              <a:rPr lang="vi-VN" altLang="en-US" sz="3600">
                <a:solidFill>
                  <a:srgbClr val="0000E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3600">
                <a:solidFill>
                  <a:srgbClr val="0000E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3</a:t>
            </a:r>
          </a:p>
          <a:p>
            <a:pPr marL="342900" indent="-342900"/>
            <a:endParaRPr lang="en-US" altLang="en-US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4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59338" y="2854325"/>
            <a:ext cx="3865562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>
              <a:lnSpc>
                <a:spcPct val="200000"/>
              </a:lnSpc>
            </a:pPr>
            <a:r>
              <a:rPr lang="en-US" alt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>
                <a:solidFill>
                  <a:srgbClr val="0000EE"/>
                </a:solidFill>
                <a:latin typeface="Times New Roman" pitchFamily="18" charset="0"/>
                <a:cs typeface="Times New Roman" pitchFamily="18" charset="0"/>
              </a:rPr>
              <a:t>B.  9</a:t>
            </a:r>
            <a:endParaRPr lang="en-US" altLang="en-US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5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138" y="4521200"/>
            <a:ext cx="4095750" cy="1282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>
              <a:lnSpc>
                <a:spcPct val="200000"/>
              </a:lnSpc>
            </a:pPr>
            <a:r>
              <a:rPr lang="en-US" altLang="en-US" sz="3600">
                <a:solidFill>
                  <a:srgbClr val="0000EE"/>
                </a:solidFill>
                <a:latin typeface="Times New Roman" pitchFamily="18" charset="0"/>
                <a:cs typeface="Times New Roman" pitchFamily="18" charset="0"/>
              </a:rPr>
              <a:t>C.  5</a:t>
            </a:r>
            <a:endParaRPr lang="en-US" altLang="en-US" sz="3600">
              <a:solidFill>
                <a:srgbClr val="0000EE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/>
            <a:endParaRPr lang="en-US" altLang="en-US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6" name="Rectangle 7"/>
          <p:cNvSpPr>
            <a:spLocks noChangeArrowheads="1"/>
          </p:cNvSpPr>
          <p:nvPr/>
        </p:nvSpPr>
        <p:spPr bwMode="auto">
          <a:xfrm>
            <a:off x="4859338" y="4521200"/>
            <a:ext cx="3865562" cy="1282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>
              <a:lnSpc>
                <a:spcPct val="200000"/>
              </a:lnSpc>
            </a:pPr>
            <a:r>
              <a:rPr lang="en-US" alt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>
                <a:solidFill>
                  <a:srgbClr val="0000EE"/>
                </a:solidFill>
                <a:latin typeface="Times New Roman" pitchFamily="18" charset="0"/>
                <a:cs typeface="Times New Roman" pitchFamily="18" charset="0"/>
              </a:rPr>
              <a:t>D.  Cả 3 số 3, 5 và 9</a:t>
            </a:r>
            <a:r>
              <a:rPr lang="vi-VN" altLang="en-US" sz="3600">
                <a:solidFill>
                  <a:srgbClr val="0000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600">
              <a:solidFill>
                <a:srgbClr val="0000EE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/>
            <a:endParaRPr lang="en-US" altLang="en-US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ction Button: Back or Previous 40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8643938" y="6500813"/>
            <a:ext cx="500062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4945063" y="4616450"/>
            <a:ext cx="7620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08738" y="4006850"/>
            <a:ext cx="1752600" cy="7620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sp>
        <p:nvSpPr>
          <p:cNvPr id="16410" name="Text Box 137"/>
          <p:cNvSpPr txBox="1">
            <a:spLocks noChangeArrowheads="1"/>
          </p:cNvSpPr>
          <p:nvPr/>
        </p:nvSpPr>
        <p:spPr bwMode="auto">
          <a:xfrm>
            <a:off x="762000" y="1481138"/>
            <a:ext cx="678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</a:rPr>
              <a:t> 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Số 7380 chia hết cho số nào?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95612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ool-Bell-Ringing-Sound-Effect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981200" y="2795588"/>
            <a:ext cx="32766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1230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1860550" y="4389438"/>
            <a:ext cx="11874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1350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2012950" y="3635375"/>
            <a:ext cx="32766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3120</a:t>
            </a:r>
          </a:p>
        </p:txBody>
      </p:sp>
      <p:sp>
        <p:nvSpPr>
          <p:cNvPr id="17413" name="Text Box 17"/>
          <p:cNvSpPr txBox="1">
            <a:spLocks noChangeArrowheads="1"/>
          </p:cNvSpPr>
          <p:nvPr/>
        </p:nvSpPr>
        <p:spPr bwMode="auto">
          <a:xfrm>
            <a:off x="1981200" y="5162550"/>
            <a:ext cx="32766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3105</a:t>
            </a:r>
          </a:p>
        </p:txBody>
      </p:sp>
      <p:sp>
        <p:nvSpPr>
          <p:cNvPr id="17414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2819400"/>
            <a:ext cx="457200" cy="457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255" name="Oval 22"/>
          <p:cNvSpPr>
            <a:spLocks noChangeArrowheads="1"/>
          </p:cNvSpPr>
          <p:nvPr/>
        </p:nvSpPr>
        <p:spPr bwMode="auto">
          <a:xfrm>
            <a:off x="1371600" y="4419600"/>
            <a:ext cx="457200" cy="457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416" name="Oval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03350" y="3635375"/>
            <a:ext cx="457200" cy="457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417" name="Oval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5181600"/>
            <a:ext cx="457200" cy="457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258" name="Oval 25"/>
          <p:cNvSpPr>
            <a:spLocks noChangeArrowheads="1"/>
          </p:cNvSpPr>
          <p:nvPr/>
        </p:nvSpPr>
        <p:spPr bwMode="auto">
          <a:xfrm>
            <a:off x="1250950" y="4262438"/>
            <a:ext cx="7620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63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54363" y="4211638"/>
            <a:ext cx="1752600" cy="7620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 sz="96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5" name="Action Button: Back or Previous 44">
            <a:hlinkClick r:id="rId7" action="ppaction://hlinksldjump" highlightClick="1"/>
          </p:cNvPr>
          <p:cNvSpPr/>
          <p:nvPr/>
        </p:nvSpPr>
        <p:spPr>
          <a:xfrm>
            <a:off x="8643938" y="6500813"/>
            <a:ext cx="500062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38" name="TextBox 40"/>
          <p:cNvSpPr txBox="1">
            <a:spLocks noChangeArrowheads="1"/>
          </p:cNvSpPr>
          <p:nvPr/>
        </p:nvSpPr>
        <p:spPr bwMode="auto">
          <a:xfrm>
            <a:off x="1066800" y="842963"/>
            <a:ext cx="632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Trong các số sau, số nào chia hết cho cả 2; 3; 5; 9.</a:t>
            </a:r>
            <a:endParaRPr lang="vi-VN" alt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19653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ool-Bell-Ringing-Sound-Effect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  <p:bldLst>
      <p:bldP spid="10258" grpId="0" animBg="1"/>
      <p:bldP spid="102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 altLang="en-US" sz="96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8451" name="Oval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89025" y="2513013"/>
            <a:ext cx="588963" cy="61595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FF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18452" name="Oval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71563" y="3362325"/>
            <a:ext cx="585787" cy="5762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FF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11297" name="Oval 32"/>
          <p:cNvSpPr>
            <a:spLocks noChangeArrowheads="1"/>
          </p:cNvSpPr>
          <p:nvPr/>
        </p:nvSpPr>
        <p:spPr bwMode="auto">
          <a:xfrm>
            <a:off x="1096963" y="5208588"/>
            <a:ext cx="585787" cy="5492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FF00"/>
                </a:solidFill>
                <a:latin typeface=".VnTime" pitchFamily="34" charset="0"/>
              </a:rPr>
              <a:t>D</a:t>
            </a:r>
          </a:p>
        </p:txBody>
      </p:sp>
      <p:sp>
        <p:nvSpPr>
          <p:cNvPr id="18454" name="Text Box 34"/>
          <p:cNvSpPr txBox="1">
            <a:spLocks noChangeArrowheads="1"/>
          </p:cNvSpPr>
          <p:nvPr/>
        </p:nvSpPr>
        <p:spPr bwMode="auto">
          <a:xfrm>
            <a:off x="1752600" y="2590800"/>
            <a:ext cx="6867525" cy="116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</a:rPr>
              <a:t>Số 4363 </a:t>
            </a:r>
            <a:r>
              <a:rPr lang="en-US" altLang="en-US" sz="2800">
                <a:latin typeface="Times New Roman" pitchFamily="18" charset="0"/>
              </a:rPr>
              <a:t>không </a:t>
            </a:r>
            <a:r>
              <a:rPr lang="vi-VN" altLang="en-US" sz="2800">
                <a:latin typeface="Times New Roman" pitchFamily="18" charset="0"/>
              </a:rPr>
              <a:t>chia hết cho 3.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Text Box 51"/>
          <p:cNvSpPr txBox="1">
            <a:spLocks noChangeArrowheads="1"/>
          </p:cNvSpPr>
          <p:nvPr/>
        </p:nvSpPr>
        <p:spPr bwMode="auto">
          <a:xfrm>
            <a:off x="1841500" y="4319588"/>
            <a:ext cx="4257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</a:rPr>
              <a:t>Số 5436 chia hết cho 9.</a:t>
            </a:r>
          </a:p>
        </p:txBody>
      </p:sp>
      <p:sp>
        <p:nvSpPr>
          <p:cNvPr id="11301" name="Oval 58"/>
          <p:cNvSpPr>
            <a:spLocks noChangeArrowheads="1"/>
          </p:cNvSpPr>
          <p:nvPr/>
        </p:nvSpPr>
        <p:spPr bwMode="auto">
          <a:xfrm>
            <a:off x="944563" y="5065713"/>
            <a:ext cx="838200" cy="838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 altLang="en-US" sz="240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1304" name="AutoShape 6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72188" y="4356100"/>
            <a:ext cx="2460625" cy="974725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sp>
        <p:nvSpPr>
          <p:cNvPr id="18458" name="Text Box 7"/>
          <p:cNvSpPr txBox="1">
            <a:spLocks noChangeArrowheads="1"/>
          </p:cNvSpPr>
          <p:nvPr/>
        </p:nvSpPr>
        <p:spPr bwMode="auto">
          <a:xfrm>
            <a:off x="381000" y="1100138"/>
            <a:ext cx="6911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 em khẳng định nào dưới đây là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7" name="Action Button: Back or Previous 46">
            <a:hlinkClick r:id="rId7" action="ppaction://hlinksldjump" highlightClick="1"/>
          </p:cNvPr>
          <p:cNvSpPr/>
          <p:nvPr/>
        </p:nvSpPr>
        <p:spPr>
          <a:xfrm>
            <a:off x="8647113" y="6497638"/>
            <a:ext cx="500062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60" name="TextBox 43"/>
          <p:cNvSpPr txBox="1">
            <a:spLocks noChangeArrowheads="1"/>
          </p:cNvSpPr>
          <p:nvPr/>
        </p:nvSpPr>
        <p:spPr bwMode="auto">
          <a:xfrm>
            <a:off x="1739900" y="3414713"/>
            <a:ext cx="5999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Số 2139 chia hết cho 3.</a:t>
            </a:r>
            <a:endParaRPr lang="vi-VN" altLang="en-US" sz="2800">
              <a:latin typeface="Times New Roman" pitchFamily="18" charset="0"/>
            </a:endParaRPr>
          </a:p>
        </p:txBody>
      </p:sp>
      <p:sp>
        <p:nvSpPr>
          <p:cNvPr id="18461" name="Oval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92200" y="4225925"/>
            <a:ext cx="585788" cy="5492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FF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18462" name="TextBox 47"/>
          <p:cNvSpPr txBox="1">
            <a:spLocks noChangeArrowheads="1"/>
          </p:cNvSpPr>
          <p:nvPr/>
        </p:nvSpPr>
        <p:spPr bwMode="auto">
          <a:xfrm>
            <a:off x="1822450" y="5246688"/>
            <a:ext cx="598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Số 7641 chia không chia hết cho 9.</a:t>
            </a:r>
            <a:endParaRPr lang="vi-VN" altLang="en-US" sz="2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37648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ool-Bell-Ringing-Sound-Effect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7"/>
                  </p:tgtEl>
                </p:cond>
              </p:nextCondLst>
            </p:seq>
          </p:childTnLst>
        </p:cTn>
      </p:par>
    </p:tnLst>
    <p:bldLst>
      <p:bldP spid="23580" grpId="0" animBg="1"/>
      <p:bldP spid="11301" grpId="0" animBg="1"/>
      <p:bldP spid="113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 altLang="en-US" sz="115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6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13063" y="4960938"/>
            <a:ext cx="3468687" cy="1679575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sp>
        <p:nvSpPr>
          <p:cNvPr id="33" name="Action Button: Back or Previous 32">
            <a:hlinkClick r:id="rId7" action="ppaction://hlinksldjump" highlightClick="1"/>
          </p:cNvPr>
          <p:cNvSpPr/>
          <p:nvPr/>
        </p:nvSpPr>
        <p:spPr>
          <a:xfrm>
            <a:off x="8643938" y="6500813"/>
            <a:ext cx="500062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7" name="Text Box 57"/>
          <p:cNvSpPr txBox="1">
            <a:spLocks noChangeArrowheads="1"/>
          </p:cNvSpPr>
          <p:nvPr/>
        </p:nvSpPr>
        <p:spPr bwMode="auto">
          <a:xfrm>
            <a:off x="228600" y="90805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Trong bốn câu sau đây. Hãy chỉ ra câu </a:t>
            </a:r>
            <a:r>
              <a:rPr lang="en-US" altLang="en-US" sz="2800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8" name="Text Box 69"/>
          <p:cNvSpPr txBox="1">
            <a:spLocks noChangeArrowheads="1"/>
          </p:cNvSpPr>
          <p:nvPr/>
        </p:nvSpPr>
        <p:spPr bwMode="auto">
          <a:xfrm>
            <a:off x="2881313" y="4532313"/>
            <a:ext cx="5316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3042</a:t>
            </a: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 chia hết cho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79" name="Text Box 70"/>
          <p:cNvSpPr txBox="1">
            <a:spLocks noChangeArrowheads="1"/>
          </p:cNvSpPr>
          <p:nvPr/>
        </p:nvSpPr>
        <p:spPr bwMode="auto">
          <a:xfrm>
            <a:off x="2852738" y="2852738"/>
            <a:ext cx="4905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Số 5623 chia hết cho 3.</a:t>
            </a:r>
            <a:endParaRPr lang="vi-V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0" name="Text Box 71"/>
          <p:cNvSpPr txBox="1">
            <a:spLocks noChangeArrowheads="1"/>
          </p:cNvSpPr>
          <p:nvPr/>
        </p:nvSpPr>
        <p:spPr bwMode="auto">
          <a:xfrm>
            <a:off x="2892425" y="3760788"/>
            <a:ext cx="5260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1207</a:t>
            </a: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 chia hết cho 9.</a:t>
            </a:r>
          </a:p>
        </p:txBody>
      </p:sp>
      <p:sp>
        <p:nvSpPr>
          <p:cNvPr id="19481" name="Text Box 72"/>
          <p:cNvSpPr txBox="1">
            <a:spLocks noChangeArrowheads="1"/>
          </p:cNvSpPr>
          <p:nvPr/>
        </p:nvSpPr>
        <p:spPr bwMode="auto">
          <a:xfrm>
            <a:off x="2827338" y="1943100"/>
            <a:ext cx="4259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Số 6272 chia hết cho 5.</a:t>
            </a:r>
            <a:endParaRPr lang="vi-V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2" name="Oval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03438" y="1905000"/>
            <a:ext cx="588962" cy="61595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483" name="Oval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97088" y="3640138"/>
            <a:ext cx="588962" cy="61595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84" name="Oval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97088" y="2795588"/>
            <a:ext cx="588962" cy="61595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485" name="Oval 30"/>
          <p:cNvSpPr>
            <a:spLocks noChangeArrowheads="1"/>
          </p:cNvSpPr>
          <p:nvPr/>
        </p:nvSpPr>
        <p:spPr bwMode="auto">
          <a:xfrm>
            <a:off x="2112963" y="4373563"/>
            <a:ext cx="588962" cy="61595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2" name="Oval 58"/>
          <p:cNvSpPr>
            <a:spLocks noChangeArrowheads="1"/>
          </p:cNvSpPr>
          <p:nvPr/>
        </p:nvSpPr>
        <p:spPr bwMode="auto">
          <a:xfrm>
            <a:off x="1989138" y="4303713"/>
            <a:ext cx="838200" cy="838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 altLang="en-US" sz="2400">
              <a:solidFill>
                <a:srgbClr val="FF33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05937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ool-Bell-Ringing-Sound-Effect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32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3"/>
          <p:cNvSpPr>
            <a:spLocks noChangeShapeType="1"/>
          </p:cNvSpPr>
          <p:nvPr/>
        </p:nvSpPr>
        <p:spPr bwMode="auto">
          <a:xfrm flipH="1">
            <a:off x="4348163" y="5332413"/>
            <a:ext cx="317500" cy="3063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52775" y="22225"/>
            <a:ext cx="31516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3675" y="647700"/>
            <a:ext cx="8875713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6A, 6B, 6C, 6D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35; 36; 39; 40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AutoNum type="alphaLcParenR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algn="just">
              <a:buFontTx/>
              <a:buAutoNum type="alphaLcParenR"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36975" y="2463800"/>
            <a:ext cx="224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3675" y="3076575"/>
            <a:ext cx="5368925" cy="571500"/>
            <a:chOff x="193145" y="3076731"/>
            <a:chExt cx="5369455" cy="570689"/>
          </a:xfrm>
        </p:grpSpPr>
        <p:sp>
          <p:nvSpPr>
            <p:cNvPr id="11277" name="Rectangle 15"/>
            <p:cNvSpPr>
              <a:spLocks noChangeArrowheads="1"/>
            </p:cNvSpPr>
            <p:nvPr/>
          </p:nvSpPr>
          <p:spPr bwMode="auto">
            <a:xfrm>
              <a:off x="193145" y="3124200"/>
              <a:ext cx="53694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Ta có 35     5 và 40    5</a:t>
              </a:r>
            </a:p>
          </p:txBody>
        </p:sp>
        <p:graphicFrame>
          <p:nvGraphicFramePr>
            <p:cNvPr id="11278" name="Object 2"/>
            <p:cNvGraphicFramePr>
              <a:graphicFrameLocks noChangeAspect="1"/>
            </p:cNvGraphicFramePr>
            <p:nvPr/>
          </p:nvGraphicFramePr>
          <p:xfrm>
            <a:off x="2012430" y="3076731"/>
            <a:ext cx="296952" cy="546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" name="Equation" r:id="rId3" imgW="76035" imgH="177415" progId="Equation.DSMT4">
                    <p:embed/>
                  </p:oleObj>
                </mc:Choice>
                <mc:Fallback>
                  <p:oleObj name="Equation" r:id="rId3" imgW="76035" imgH="177415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430" y="3076731"/>
                          <a:ext cx="296952" cy="5466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9" name="Object 3"/>
            <p:cNvGraphicFramePr>
              <a:graphicFrameLocks noChangeAspect="1"/>
            </p:cNvGraphicFramePr>
            <p:nvPr/>
          </p:nvGraphicFramePr>
          <p:xfrm>
            <a:off x="3499397" y="3092970"/>
            <a:ext cx="29686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1" name="Equation" r:id="rId5" imgW="76035" imgH="177415" progId="Equation.DSMT4">
                    <p:embed/>
                  </p:oleObj>
                </mc:Choice>
                <mc:Fallback>
                  <p:oleObj name="Equation" r:id="rId5" imgW="76035" imgH="177415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9397" y="3092970"/>
                          <a:ext cx="29686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8925" y="3722688"/>
            <a:ext cx="8550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lớp 6A và lớp 6D có thể chia thành 5 tổ có cùng số tổ viên.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93675" y="4762500"/>
            <a:ext cx="5368925" cy="569913"/>
            <a:chOff x="193145" y="3076731"/>
            <a:chExt cx="5369455" cy="570689"/>
          </a:xfrm>
        </p:grpSpPr>
        <p:sp>
          <p:nvSpPr>
            <p:cNvPr id="11274" name="Rectangle 22"/>
            <p:cNvSpPr>
              <a:spLocks noChangeArrowheads="1"/>
            </p:cNvSpPr>
            <p:nvPr/>
          </p:nvSpPr>
          <p:spPr bwMode="auto">
            <a:xfrm>
              <a:off x="193145" y="3124200"/>
              <a:ext cx="53694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Ta có 36     2 và 40   2</a:t>
              </a:r>
            </a:p>
          </p:txBody>
        </p:sp>
        <p:graphicFrame>
          <p:nvGraphicFramePr>
            <p:cNvPr id="11275" name="Object 23"/>
            <p:cNvGraphicFramePr>
              <a:graphicFrameLocks noChangeAspect="1"/>
            </p:cNvGraphicFramePr>
            <p:nvPr/>
          </p:nvGraphicFramePr>
          <p:xfrm>
            <a:off x="2012430" y="3076731"/>
            <a:ext cx="296952" cy="546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2" name="Equation" r:id="rId6" imgW="76035" imgH="177415" progId="Equation.DSMT4">
                    <p:embed/>
                  </p:oleObj>
                </mc:Choice>
                <mc:Fallback>
                  <p:oleObj name="Equation" r:id="rId6" imgW="76035" imgH="177415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430" y="3076731"/>
                          <a:ext cx="296952" cy="5466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6" name="Object 26"/>
            <p:cNvGraphicFramePr>
              <a:graphicFrameLocks noChangeAspect="1"/>
            </p:cNvGraphicFramePr>
            <p:nvPr/>
          </p:nvGraphicFramePr>
          <p:xfrm>
            <a:off x="3499397" y="3092970"/>
            <a:ext cx="29686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3" name="Equation" r:id="rId7" imgW="76035" imgH="177415" progId="Equation.DSMT4">
                    <p:embed/>
                  </p:oleObj>
                </mc:Choice>
                <mc:Fallback>
                  <p:oleObj name="Equation" r:id="rId7" imgW="76035" imgH="177415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9397" y="3092970"/>
                          <a:ext cx="29686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63525" y="5487988"/>
            <a:ext cx="8805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lớp 6B và lớp 6D có thể chia tất cả các bạn thành đôi bạn học tập.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14" grpId="0"/>
      <p:bldP spid="21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i="1" smtClean="0">
                <a:solidFill>
                  <a:srgbClr val="0000FF"/>
                </a:solidFill>
              </a:rPr>
              <a:t>BÀI TẬP VỀ NHÀ</a:t>
            </a:r>
          </a:p>
          <a:p>
            <a:pPr marL="0" indent="0">
              <a:buNone/>
            </a:pPr>
            <a:endParaRPr lang="vi-VN" sz="3600" b="1" i="1">
              <a:solidFill>
                <a:srgbClr val="0000FF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" y="838200"/>
            <a:ext cx="8343900" cy="1371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476750" y="1236663"/>
            <a:ext cx="3013075" cy="426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20890">
            <a:off x="1819275" y="1228725"/>
            <a:ext cx="2838450" cy="3968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2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228600" y="633413"/>
            <a:ext cx="3581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6600" b="1" i="1" u="sng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7+8</a:t>
            </a:r>
            <a:endParaRPr lang="en-US" sz="6600" b="1" i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12"/>
          <p:cNvSpPr>
            <a:spLocks noChangeArrowheads="1" noChangeShapeType="1" noTextEdit="1"/>
          </p:cNvSpPr>
          <p:nvPr/>
        </p:nvSpPr>
        <p:spPr bwMode="auto">
          <a:xfrm>
            <a:off x="77944" y="2362200"/>
            <a:ext cx="8837455" cy="123249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DẤU HIỆU CHIA HẾT CHO 2, CHO </a:t>
            </a:r>
            <a:r>
              <a:rPr lang="en-US" sz="2000" b="1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5, CHO 3, CHO 9</a:t>
            </a:r>
            <a:endParaRPr lang="en-US" sz="2000" b="1" kern="1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512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36513" y="663575"/>
            <a:ext cx="627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Dấu hiệu chia hết cho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cho 5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7+8: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 HIỆU CHIA HẾT CHO 2, CHO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 CHO 3, CHO 9.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12713" y="1185863"/>
            <a:ext cx="8745537" cy="8937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b="1">
                <a:latin typeface="Times New Roman" pitchFamily="18" charset="0"/>
                <a:cs typeface="Times New Roman" pitchFamily="18" charset="0"/>
              </a:rPr>
              <a:t>Các số có chữ số tận cùng là 0; 2; 4; 6; 8 (tức là số chẵn) thì chia hết cho 2 và chỉ những số đó mới chia hết cho 2.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50825" y="2722563"/>
            <a:ext cx="89455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TH1: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a) Viết hai số lớn hơn 1000 và chia hết cho 2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b) Viết hai số nhỏ hơn 100 và không chia hết cho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1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8425" y="1185863"/>
            <a:ext cx="90693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Chọn các số chia hết cho 5 dưới đây:</a:t>
            </a:r>
          </a:p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 10; 22; 15; 27; 33; 25; 19; 36; 95</a:t>
            </a:r>
          </a:p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Có nhận xét gì về chữ số tận cùng của các số chia hết cho 5 em vừa chọn?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36513" y="663575"/>
            <a:ext cx="627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chia hết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2, cho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717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7:  DẤU HIỆU CHIA HẾT CHO 2, CHO 5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11138" y="1185863"/>
            <a:ext cx="8745537" cy="8937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b="1">
                <a:latin typeface="Times New Roman" pitchFamily="18" charset="0"/>
                <a:cs typeface="Times New Roman" pitchFamily="18" charset="0"/>
              </a:rPr>
              <a:t>Các số có chữ số tận cùng là 0 hoặc 5 thì chia hết cho 5 và chỉ những số đó mới chia hết cho 5.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7+8: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 HIỆU CHIA HẾT CHO 2, CHO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 CHO 3, CHO 9.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362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263" y="3721100"/>
            <a:ext cx="9509125" cy="585788"/>
            <a:chOff x="244590" y="3720778"/>
            <a:chExt cx="9509010" cy="585678"/>
          </a:xfrm>
        </p:grpSpPr>
        <p:sp>
          <p:nvSpPr>
            <p:cNvPr id="8208" name="TextBox 4"/>
            <p:cNvSpPr txBox="1">
              <a:spLocks noChangeArrowheads="1"/>
            </p:cNvSpPr>
            <p:nvPr/>
          </p:nvSpPr>
          <p:spPr bwMode="auto">
            <a:xfrm>
              <a:off x="244590" y="3783236"/>
              <a:ext cx="95090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a) Để         chia hết cho 2 thì * phải là các số chẵn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0;2;4;6;8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209" name="Object 14"/>
            <p:cNvGraphicFramePr>
              <a:graphicFrameLocks noChangeAspect="1"/>
            </p:cNvGraphicFramePr>
            <p:nvPr/>
          </p:nvGraphicFramePr>
          <p:xfrm>
            <a:off x="1241018" y="3720778"/>
            <a:ext cx="678972" cy="549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" name="Equation" r:id="rId3" imgW="266353" imgH="215619" progId="Equation.DSMT4">
                    <p:embed/>
                  </p:oleObj>
                </mc:Choice>
                <mc:Fallback>
                  <p:oleObj name="Equation" r:id="rId3" imgW="266353" imgH="215619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1018" y="3720778"/>
                          <a:ext cx="678972" cy="5496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196" name="Picture 1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6363" y="1052524"/>
            <a:ext cx="9266237" cy="2246312"/>
            <a:chOff x="244590" y="1261568"/>
            <a:chExt cx="9156702" cy="2246769"/>
          </a:xfrm>
        </p:grpSpPr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244590" y="1261568"/>
              <a:ext cx="9156702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TH2: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*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thỏa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mãn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514350" indent="-514350" eaLnBrk="1" hangingPunct="1">
                <a:buFontTx/>
                <a:buAutoNum type="alphaLcParenR"/>
                <a:defRPr/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             </a:t>
              </a:r>
            </a:p>
            <a:p>
              <a:pPr marL="514350" indent="-514350" eaLnBrk="1" hangingPunct="1">
                <a:buFontTx/>
                <a:buAutoNum type="alphaLcParenR"/>
                <a:defRPr/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            </a:t>
              </a:r>
            </a:p>
            <a:p>
              <a:pPr marL="514350" indent="-514350" eaLnBrk="1" hangingPunct="1">
                <a:buFontTx/>
                <a:buAutoNum type="alphaLcParenR"/>
                <a:defRPr/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graphicFrame>
          <p:nvGraphicFramePr>
            <p:cNvPr id="8207" name="Object 1"/>
            <p:cNvGraphicFramePr>
              <a:graphicFrameLocks noChangeAspect="1"/>
            </p:cNvGraphicFramePr>
            <p:nvPr/>
          </p:nvGraphicFramePr>
          <p:xfrm>
            <a:off x="7696200" y="1266565"/>
            <a:ext cx="678972" cy="549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1" name="Equation" r:id="rId6" imgW="266353" imgH="215619" progId="Equation.DSMT4">
                    <p:embed/>
                  </p:oleObj>
                </mc:Choice>
                <mc:Fallback>
                  <p:oleObj name="Equation" r:id="rId6" imgW="266353" imgH="21561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6200" y="1266565"/>
                          <a:ext cx="678972" cy="5496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330700" y="3381375"/>
            <a:ext cx="1887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263" y="4337050"/>
            <a:ext cx="9509125" cy="585788"/>
            <a:chOff x="244590" y="3720778"/>
            <a:chExt cx="9509010" cy="585678"/>
          </a:xfrm>
        </p:grpSpPr>
        <p:sp>
          <p:nvSpPr>
            <p:cNvPr id="8204" name="TextBox 4"/>
            <p:cNvSpPr txBox="1">
              <a:spLocks noChangeArrowheads="1"/>
            </p:cNvSpPr>
            <p:nvPr/>
          </p:nvSpPr>
          <p:spPr bwMode="auto">
            <a:xfrm>
              <a:off x="244590" y="3783236"/>
              <a:ext cx="95090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b) Để         chia hết cho 5 thì * phải là 0 hoặc 5.</a:t>
              </a:r>
            </a:p>
          </p:txBody>
        </p:sp>
        <p:graphicFrame>
          <p:nvGraphicFramePr>
            <p:cNvPr id="8205" name="Object 17"/>
            <p:cNvGraphicFramePr>
              <a:graphicFrameLocks noChangeAspect="1"/>
            </p:cNvGraphicFramePr>
            <p:nvPr/>
          </p:nvGraphicFramePr>
          <p:xfrm>
            <a:off x="1241018" y="3720778"/>
            <a:ext cx="678972" cy="549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2" name="Equation" r:id="rId7" imgW="266353" imgH="215619" progId="Equation.DSMT4">
                    <p:embed/>
                  </p:oleObj>
                </mc:Choice>
                <mc:Fallback>
                  <p:oleObj name="Equation" r:id="rId7" imgW="266353" imgH="215619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1018" y="3720778"/>
                          <a:ext cx="678972" cy="5496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06363" y="5181600"/>
            <a:ext cx="9509125" cy="585788"/>
            <a:chOff x="244590" y="3720778"/>
            <a:chExt cx="9509010" cy="585678"/>
          </a:xfrm>
        </p:grpSpPr>
        <p:sp>
          <p:nvSpPr>
            <p:cNvPr id="8202" name="TextBox 4"/>
            <p:cNvSpPr txBox="1">
              <a:spLocks noChangeArrowheads="1"/>
            </p:cNvSpPr>
            <p:nvPr/>
          </p:nvSpPr>
          <p:spPr bwMode="auto">
            <a:xfrm>
              <a:off x="244590" y="3783236"/>
              <a:ext cx="95090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c) Để         chia hết cho cả 2 và 5 thì * phải là 0.</a:t>
              </a:r>
            </a:p>
          </p:txBody>
        </p:sp>
        <p:graphicFrame>
          <p:nvGraphicFramePr>
            <p:cNvPr id="8203" name="Object 21"/>
            <p:cNvGraphicFramePr>
              <a:graphicFrameLocks noChangeAspect="1"/>
            </p:cNvGraphicFramePr>
            <p:nvPr/>
          </p:nvGraphicFramePr>
          <p:xfrm>
            <a:off x="1241018" y="3720778"/>
            <a:ext cx="678972" cy="549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3" name="Equation" r:id="rId8" imgW="266353" imgH="215619" progId="Equation.DSMT4">
                    <p:embed/>
                  </p:oleObj>
                </mc:Choice>
                <mc:Fallback>
                  <p:oleObj name="Equation" r:id="rId8" imgW="266353" imgH="215619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1018" y="3720778"/>
                          <a:ext cx="678972" cy="5496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7+8: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 HIỆU CHIA HẾT CHO 2, CHO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 CHO 3, CHO 9.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 noChangeArrowheads="1"/>
          </p:cNvSpPr>
          <p:nvPr>
            <p:ph idx="1"/>
          </p:nvPr>
        </p:nvSpPr>
        <p:spPr bwMode="auto">
          <a:xfrm>
            <a:off x="152400" y="53340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Dấu hiệu chia hết cho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cho 9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78977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7+8: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 HIỆU CHIA HẾT CHO 2, CHO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 CHO 3, CHO 9.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9713" y="1279525"/>
            <a:ext cx="8686800" cy="1384995"/>
          </a:xfrm>
          <a:prstGeom prst="rect">
            <a:avLst/>
          </a:prstGeom>
          <a:noFill/>
          <a:ln w="28575">
            <a:solidFill>
              <a:srgbClr val="0505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 hiệu chia hết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smtClean="0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Các số có </a:t>
            </a:r>
            <a:r>
              <a:rPr lang="en-US" alt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 các chữ số chia hết cho 3 thì chia hết cho 3 và chỉ những số đó mới chia hết cho 3.</a:t>
            </a:r>
            <a:endParaRPr lang="vi-VN" altLang="en-US" sz="2800">
              <a:solidFill>
                <a:srgbClr val="0505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9713" y="2971800"/>
            <a:ext cx="8686800" cy="1384995"/>
          </a:xfrm>
          <a:prstGeom prst="rect">
            <a:avLst/>
          </a:prstGeom>
          <a:noFill/>
          <a:ln w="28575">
            <a:solidFill>
              <a:srgbClr val="0505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 chia hết cho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9:</a:t>
            </a: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có tổng các chữ số chia hết cho 9 thì chia hết cho 9 và chỉ những số đó mới chia hết cho 9.</a:t>
            </a:r>
            <a:endParaRPr lang="vi-VN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78977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7+8: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 HIỆU CHIA HẾT CHO 2, CHO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 CHO 3, CHO 9.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39713" y="2375595"/>
            <a:ext cx="1524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 án:</a:t>
            </a:r>
            <a:endParaRPr lang="en-US" altLang="en-US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2112963" y="2362200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chia hết cho 9 là:  621; 6354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</a:t>
            </a:r>
            <a:endParaRPr lang="vi-VN" altLang="en-US" sz="2800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112962" y="2843317"/>
            <a:ext cx="6421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không chia hết cho 9 là: 1205; 1327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</a:t>
            </a:r>
            <a:endParaRPr lang="vi-VN" altLang="en-US" sz="2800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0" y="990600"/>
            <a:ext cx="8991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TH1: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Trong các số sau, số nào chia hết cho 9, số nào không chia hết cho 9?            </a:t>
            </a:r>
          </a:p>
          <a:p>
            <a:pPr algn="just"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              621; 1205; 1327; 6354 </a:t>
            </a:r>
            <a:r>
              <a:rPr lang="en-US" altLang="en-US" sz="2800" b="1">
                <a:latin typeface="Times New Roman" pitchFamily="18" charset="0"/>
                <a:cs typeface="Arial" charset="0"/>
              </a:rPr>
              <a:t>   </a:t>
            </a:r>
            <a:endParaRPr lang="vi-VN" altLang="en-US" b="1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812" y="4516308"/>
            <a:ext cx="852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TH2: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Trong hai số 315 và 418, số nào chia hết cho 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9713" y="5038725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 án: 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hai số 315 và 418, số 315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cho 3.</a:t>
            </a:r>
          </a:p>
        </p:txBody>
      </p:sp>
    </p:spTree>
    <p:extLst>
      <p:ext uri="{BB962C8B-B14F-4D97-AF65-F5344CB8AC3E}">
        <p14:creationId xmlns:p14="http://schemas.microsoft.com/office/powerpoint/2010/main" val="22517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3"/>
          <p:cNvSpPr>
            <a:spLocks noChangeShapeType="1"/>
          </p:cNvSpPr>
          <p:nvPr/>
        </p:nvSpPr>
        <p:spPr bwMode="auto">
          <a:xfrm flipH="1">
            <a:off x="4348163" y="5332413"/>
            <a:ext cx="317500" cy="3063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090863" y="487363"/>
            <a:ext cx="31516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7:  DẤU HIỆU CHIA HẾT CHO 2, CHO 5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228600" y="91440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Điền dấu “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” vào ô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đúng, sai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thích hợp.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lại các câu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nếu có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04564"/>
              </p:ext>
            </p:extLst>
          </p:nvPr>
        </p:nvGraphicFramePr>
        <p:xfrm>
          <a:off x="469900" y="2057400"/>
          <a:ext cx="7912100" cy="472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300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  <a:gridCol w="990600">
                  <a:extLst>
                    <a:ext uri="{9D8B030D-6E8A-4147-A177-3AD203B41FA5}"/>
                  </a:extLst>
                </a:gridCol>
              </a:tblGrid>
              <a:tr h="7010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2.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4.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0.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d/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thì chỉ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5.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05600" y="2859088"/>
            <a:ext cx="517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20000" y="3810000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05600" y="4838700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00" y="5867400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7+8: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 HIỆU CHIA HẾT CHO 2, CHO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 CHO 3, CHO 9.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1028</Words>
  <Application>Microsoft Office PowerPoint</Application>
  <PresentationFormat>On-screen Show (4:3)</PresentationFormat>
  <Paragraphs>166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NỘI DUNG GHI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7+8:  DẤU HIỆU CHIA HẾT CHO 2, CHO 5, CHO 3, CHO 9.</vt:lpstr>
      <vt:lpstr>BÀI 7+8:  DẤU HIỆU CHIA HẾT CHO 2, CHO 5, CHO 3, CHO 9.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HaTran</cp:lastModifiedBy>
  <cp:revision>338</cp:revision>
  <dcterms:created xsi:type="dcterms:W3CDTF">2016-11-26T13:35:55Z</dcterms:created>
  <dcterms:modified xsi:type="dcterms:W3CDTF">2021-10-01T14:48:31Z</dcterms:modified>
</cp:coreProperties>
</file>